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3">
          <p15:clr>
            <a:srgbClr val="A4A3A4"/>
          </p15:clr>
        </p15:guide>
        <p15:guide id="2" pos="27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756" y="30"/>
      </p:cViewPr>
      <p:guideLst>
        <p:guide orient="horz" pos="2073"/>
        <p:guide pos="27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C4AFD5DB-297F-7D80-C484-EFF803AA83E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1EBBCB27-9881-B47D-0079-DAE8D5EE1A2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694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09018" indent="-27270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090797" indent="-21816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527116" indent="-21816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1963436" indent="-218160" algn="l" defTabSz="42874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145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181594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6pPr>
    <a:lvl7pPr marL="2617913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7pPr>
    <a:lvl8pPr marL="3054233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8pPr>
    <a:lvl9pPr marL="3490551" algn="l" defTabSz="87263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508DA6F9-BDC1-8C6A-24B9-A7CCFD7B009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688C36E6-2E5D-51E6-D0A0-D2DFB438D48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5885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2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6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1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3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037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74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01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7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47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40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86E0-117D-7561-EB22-1D1BB7167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020" y="2299383"/>
            <a:ext cx="27945251" cy="835030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29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32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F4B682C3-BC83-4BA8-6358-91DDF3596CBB}"/>
              </a:ext>
            </a:extLst>
          </p:cNvPr>
          <p:cNvSpPr/>
          <p:nvPr/>
        </p:nvSpPr>
        <p:spPr>
          <a:xfrm>
            <a:off x="0" y="42587896"/>
            <a:ext cx="32399287" cy="686551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C175528B-ACA8-D8E9-0810-0CC457212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3310" y="34133103"/>
            <a:ext cx="13727518" cy="609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005E9D"/>
                </a:solidFill>
              </a:rPr>
              <a:t>                REFERÊNCIAS </a:t>
            </a:r>
          </a:p>
          <a:p>
            <a:pPr>
              <a:buClrTx/>
              <a:buFontTx/>
              <a:buNone/>
            </a:pPr>
            <a:endParaRPr lang="pt-BR" altLang="en-US" sz="3031" b="1" dirty="0">
              <a:cs typeface="Times New Roman" panose="02020603050405020304" pitchFamily="18" charset="0"/>
            </a:endParaRPr>
          </a:p>
          <a:p>
            <a:pPr>
              <a:buClrTx/>
              <a:buFontTx/>
              <a:buNone/>
            </a:pPr>
            <a:r>
              <a:rPr lang="pt-BR" altLang="en-US" sz="2273" dirty="0">
                <a:cs typeface="Times New Roman" panose="02020603050405020304" pitchFamily="18" charset="0"/>
              </a:rPr>
              <a:t>ALMEIDA, F. F. M. Os fundamentos geológicos do relevo paulista. </a:t>
            </a:r>
            <a:r>
              <a:rPr lang="pt-BR" altLang="en-US" sz="2273" i="1" dirty="0">
                <a:cs typeface="Times New Roman" panose="02020603050405020304" pitchFamily="18" charset="0"/>
              </a:rPr>
              <a:t>Boletim IGG</a:t>
            </a:r>
            <a:r>
              <a:rPr lang="pt-BR" altLang="en-US" sz="2273" dirty="0">
                <a:cs typeface="Times New Roman" panose="02020603050405020304" pitchFamily="18" charset="0"/>
              </a:rPr>
              <a:t>, São Paulo, v. 41, p. 169-263, 1964.</a:t>
            </a:r>
          </a:p>
          <a:p>
            <a:pPr algn="just">
              <a:buClrTx/>
              <a:buFontTx/>
              <a:buNone/>
            </a:pPr>
            <a:r>
              <a:rPr lang="pt-BR" altLang="en-US" sz="2273" dirty="0">
                <a:cs typeface="Times New Roman" panose="02020603050405020304" pitchFamily="18" charset="0"/>
              </a:rPr>
              <a:t> </a:t>
            </a:r>
          </a:p>
          <a:p>
            <a:pPr algn="just">
              <a:buClrTx/>
              <a:buFontTx/>
              <a:buNone/>
            </a:pPr>
            <a:r>
              <a:rPr lang="en-US" altLang="en-US" sz="2273" dirty="0">
                <a:cs typeface="Times New Roman" panose="02020603050405020304" pitchFamily="18" charset="0"/>
              </a:rPr>
              <a:t>AUDEMARD, F. A.; SANTIS, F. de. Survey of liquefaction structures induced by recent moderate earthquakes. </a:t>
            </a:r>
            <a:r>
              <a:rPr lang="en-US" altLang="en-US" sz="2273" i="1" dirty="0">
                <a:cs typeface="Times New Roman" panose="02020603050405020304" pitchFamily="18" charset="0"/>
              </a:rPr>
              <a:t>Bulletin of the International Association of Engineering Geology</a:t>
            </a:r>
            <a:r>
              <a:rPr lang="en-US" altLang="en-US" sz="2273" dirty="0">
                <a:cs typeface="Times New Roman" panose="02020603050405020304" pitchFamily="18" charset="0"/>
              </a:rPr>
              <a:t>, n. 44, p. 5-16, 1991.</a:t>
            </a:r>
          </a:p>
          <a:p>
            <a:pPr algn="just">
              <a:buClrTx/>
              <a:buFontTx/>
              <a:buNone/>
            </a:pPr>
            <a:r>
              <a:rPr lang="en-US" altLang="en-US" sz="2273" dirty="0">
                <a:cs typeface="Times New Roman" panose="02020603050405020304" pitchFamily="18" charset="0"/>
              </a:rPr>
              <a:t> </a:t>
            </a:r>
          </a:p>
          <a:p>
            <a:pPr algn="just">
              <a:buClrTx/>
              <a:buFontTx/>
              <a:buNone/>
            </a:pPr>
            <a:r>
              <a:rPr lang="pt-BR" altLang="en-US" sz="2273" dirty="0">
                <a:cs typeface="Times New Roman" panose="02020603050405020304" pitchFamily="18" charset="0"/>
              </a:rPr>
              <a:t>INSTITUTO DE PESQUISAS TECNOLÓGICAS DO ESTADO DE SÃO PAULO - IPT. Compartimentação estrutural e evolução tectônica do Estado de São Paulo. São Paulo: IPT, 1989. 2 v. Relatório 27.394.</a:t>
            </a:r>
          </a:p>
          <a:p>
            <a:pPr algn="just">
              <a:buClrTx/>
              <a:buFontTx/>
              <a:buNone/>
            </a:pPr>
            <a:r>
              <a:rPr lang="pt-BR" altLang="en-US" sz="2273" dirty="0">
                <a:cs typeface="Times New Roman" panose="02020603050405020304" pitchFamily="18" charset="0"/>
              </a:rPr>
              <a:t> </a:t>
            </a:r>
          </a:p>
          <a:p>
            <a:pPr algn="just">
              <a:buClrTx/>
              <a:buFontTx/>
              <a:buNone/>
            </a:pPr>
            <a:r>
              <a:rPr lang="pt-BR" altLang="en-US" sz="2273" dirty="0">
                <a:cs typeface="Times New Roman" panose="02020603050405020304" pitchFamily="18" charset="0"/>
              </a:rPr>
              <a:t>ETCHEBEHERE, M. L. C. </a:t>
            </a:r>
            <a:r>
              <a:rPr lang="pt-BR" altLang="en-US" sz="2273" i="1" dirty="0">
                <a:cs typeface="Times New Roman" panose="02020603050405020304" pitchFamily="18" charset="0"/>
              </a:rPr>
              <a:t>Terraços </a:t>
            </a:r>
            <a:r>
              <a:rPr lang="pt-BR" altLang="en-US" sz="2273" i="1" dirty="0" err="1">
                <a:cs typeface="Times New Roman" panose="02020603050405020304" pitchFamily="18" charset="0"/>
              </a:rPr>
              <a:t>neoquaternários</a:t>
            </a:r>
            <a:r>
              <a:rPr lang="pt-BR" altLang="en-US" sz="2273" i="1" dirty="0">
                <a:cs typeface="Times New Roman" panose="02020603050405020304" pitchFamily="18" charset="0"/>
              </a:rPr>
              <a:t> no vale do Rio do Peixe, Planalto Ocidental Paulista</a:t>
            </a:r>
            <a:r>
              <a:rPr lang="pt-BR" altLang="en-US" sz="2273" dirty="0">
                <a:cs typeface="Times New Roman" panose="02020603050405020304" pitchFamily="18" charset="0"/>
              </a:rPr>
              <a:t>: implicações estratigráficas e tectônicas. 2000. 2 v. Tese (Doutorado em Geociências) - Instituto de Geociências e Ciências Exatas, Universidade Estadual Paulista, Rio Claro, 2000.</a:t>
            </a:r>
          </a:p>
          <a:p>
            <a:pPr algn="just">
              <a:buClrTx/>
              <a:buFontTx/>
              <a:buNone/>
            </a:pPr>
            <a:r>
              <a:rPr lang="pt-BR" altLang="en-US" sz="2273" dirty="0">
                <a:cs typeface="Times New Roman" panose="02020603050405020304" pitchFamily="18" charset="0"/>
              </a:rPr>
              <a:t> </a:t>
            </a:r>
          </a:p>
          <a:p>
            <a:pPr>
              <a:buClrTx/>
              <a:buFontTx/>
              <a:buNone/>
            </a:pPr>
            <a:endParaRPr lang="pt-BR" altLang="en-US" sz="2273" dirty="0">
              <a:cs typeface="Times New Roman" panose="02020603050405020304" pitchFamily="18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97B013B-9F32-23F6-A3B2-3FFDDAA62F73}"/>
              </a:ext>
            </a:extLst>
          </p:cNvPr>
          <p:cNvSpPr/>
          <p:nvPr/>
        </p:nvSpPr>
        <p:spPr>
          <a:xfrm>
            <a:off x="17092857" y="34426317"/>
            <a:ext cx="2245175" cy="176320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43E98192-9056-1100-3AD4-C777BE8486F5}"/>
              </a:ext>
            </a:extLst>
          </p:cNvPr>
          <p:cNvSpPr/>
          <p:nvPr/>
        </p:nvSpPr>
        <p:spPr>
          <a:xfrm>
            <a:off x="2309614" y="33792888"/>
            <a:ext cx="2245175" cy="176320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49A8E0F6-06AA-698D-8649-5FB196B71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786" y="33505464"/>
            <a:ext cx="13110990" cy="714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005E9D"/>
                </a:solidFill>
              </a:rPr>
              <a:t>                METODOLOGIA</a:t>
            </a:r>
          </a:p>
          <a:p>
            <a:pPr algn="ctr">
              <a:buClrTx/>
              <a:buFontTx/>
              <a:buNone/>
            </a:pP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0081B192-434D-A51B-FD88-6DB871659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665" y="9255919"/>
            <a:ext cx="13110990" cy="1099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005E9D"/>
                </a:solidFill>
              </a:rPr>
              <a:t>                INTRODUÇÃO</a:t>
            </a:r>
          </a:p>
          <a:p>
            <a:pPr>
              <a:buClrTx/>
              <a:buFontTx/>
              <a:buNone/>
            </a:pP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>
              <a:latin typeface="Times New Roman" panose="02020603050405020304" pitchFamily="18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3CEFB92-7D0E-EF92-6B03-1C62E920F7DC}"/>
              </a:ext>
            </a:extLst>
          </p:cNvPr>
          <p:cNvSpPr/>
          <p:nvPr/>
        </p:nvSpPr>
        <p:spPr>
          <a:xfrm>
            <a:off x="2309615" y="9535486"/>
            <a:ext cx="2245175" cy="176320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5FEBC72A-2A22-428C-4D4C-AD398BF02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4875" y="9248396"/>
            <a:ext cx="13110989" cy="65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4168" b="1" dirty="0">
                <a:solidFill>
                  <a:srgbClr val="005E9D"/>
                </a:solidFill>
              </a:rPr>
              <a:t>                RESULTADOS E DISCUSSÃO</a:t>
            </a:r>
          </a:p>
          <a:p>
            <a:pPr algn="ctr">
              <a:buClrTx/>
              <a:buFontTx/>
              <a:buNone/>
            </a:pPr>
            <a:endParaRPr lang="pt-BR" altLang="en-US" sz="4168" dirty="0">
              <a:solidFill>
                <a:srgbClr val="1B71B8"/>
              </a:solidFill>
            </a:endParaRPr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D2A4427-5C93-FC65-72E0-61803865E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665" y="21162601"/>
            <a:ext cx="13110990" cy="1099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pt-BR" altLang="en-US" sz="4168" b="1" dirty="0">
                <a:solidFill>
                  <a:srgbClr val="005E9D"/>
                </a:solidFill>
              </a:rPr>
              <a:t>                OBJETIVOS</a:t>
            </a:r>
          </a:p>
          <a:p>
            <a:pPr algn="ctr"/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>
              <a:latin typeface="Times New Roman" panose="02020603050405020304" pitchFamily="18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EAFE5A8B-0B5D-41D0-6E75-9AA68E86A9EC}"/>
              </a:ext>
            </a:extLst>
          </p:cNvPr>
          <p:cNvSpPr/>
          <p:nvPr/>
        </p:nvSpPr>
        <p:spPr>
          <a:xfrm>
            <a:off x="2321700" y="21447114"/>
            <a:ext cx="2245175" cy="176320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A2A103FB-BB72-1F96-B769-049D86E3E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7295" y="21786947"/>
            <a:ext cx="13110990" cy="714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pt-BR" altLang="en-US" sz="4168" b="1" dirty="0">
                <a:solidFill>
                  <a:srgbClr val="005E9D"/>
                </a:solidFill>
              </a:rPr>
              <a:t>                CONCLUSÃO</a:t>
            </a:r>
          </a:p>
          <a:p>
            <a:pPr>
              <a:buClrTx/>
              <a:buFontTx/>
              <a:buNone/>
            </a:pPr>
            <a:endParaRPr lang="pt-BR" altLang="en-US" sz="4168" dirty="0">
              <a:solidFill>
                <a:srgbClr val="1B71B8"/>
              </a:solidFill>
            </a:endParaRPr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  <a:p>
            <a:pPr>
              <a:buClrTx/>
              <a:buFontTx/>
              <a:buNone/>
            </a:pPr>
            <a:r>
              <a:rPr lang="pt-BR" altLang="en-US" sz="4168" dirty="0"/>
              <a:t>Texto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r>
              <a:rPr lang="pt-BR" altLang="en-US" sz="4168" dirty="0"/>
              <a:t> </a:t>
            </a:r>
            <a:r>
              <a:rPr lang="pt-BR" altLang="en-US" sz="4168" dirty="0" err="1"/>
              <a:t>texto</a:t>
            </a:r>
            <a:endParaRPr lang="pt-BR" altLang="en-US" sz="4168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39313BB-B55C-FBA8-771A-BECA78EABD04}"/>
              </a:ext>
            </a:extLst>
          </p:cNvPr>
          <p:cNvSpPr/>
          <p:nvPr/>
        </p:nvSpPr>
        <p:spPr>
          <a:xfrm>
            <a:off x="17066197" y="22078653"/>
            <a:ext cx="2245175" cy="176320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5DE2F6A-CE6E-7E7B-A2EC-6145BACA0ACD}"/>
              </a:ext>
            </a:extLst>
          </p:cNvPr>
          <p:cNvSpPr/>
          <p:nvPr/>
        </p:nvSpPr>
        <p:spPr>
          <a:xfrm>
            <a:off x="2333786" y="6645797"/>
            <a:ext cx="27779837" cy="1049187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BCF4E36C-556B-8107-4417-23C0775F8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6720" y="6733087"/>
            <a:ext cx="23614518" cy="9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2485"/>
              </a:spcBef>
              <a:buClrTx/>
            </a:pPr>
            <a:r>
              <a:rPr lang="pt-BR" altLang="en-US" sz="5400" b="1" dirty="0">
                <a:solidFill>
                  <a:schemeClr val="bg1"/>
                </a:solidFill>
              </a:rPr>
              <a:t>TÍTULO DO TRABALHO</a:t>
            </a:r>
            <a:endParaRPr lang="pt-BR" altLang="en-US" sz="3978" b="1" dirty="0"/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320C2DF9-3209-0DDC-8992-FF0496D62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532" y="7802879"/>
            <a:ext cx="21007057" cy="49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1658"/>
              </a:spcBef>
              <a:buClrTx/>
            </a:pP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 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  AUTOR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1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; AUTOR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2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;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 </a:t>
            </a:r>
            <a:r>
              <a:rPr lang="pt-BR" altLang="en-US" sz="2652" b="1" dirty="0">
                <a:latin typeface="Futura Md BT" pitchFamily="32" charset="0"/>
                <a:cs typeface="Times New Roman" panose="02020603050405020304" pitchFamily="18" charset="0"/>
              </a:rPr>
              <a:t>AUTOR³; AUTOR</a:t>
            </a:r>
            <a:r>
              <a:rPr lang="pt-BR" altLang="en-US" sz="2652" b="1" baseline="30000" dirty="0">
                <a:latin typeface="Futura Md BT" pitchFamily="32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7859C545-A0C9-0621-8729-C3EC37191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716" y="41178181"/>
            <a:ext cx="13012263" cy="131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652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1 </a:t>
            </a:r>
            <a:r>
              <a:rPr lang="pt-BR" altLang="en-US" sz="2652" dirty="0"/>
              <a:t>Titulação acadêmica, instituição, Campus, contato: xxxx@uffs.edu.br</a:t>
            </a:r>
          </a:p>
          <a:p>
            <a:pPr>
              <a:buClrTx/>
              <a:buFontTx/>
              <a:buNone/>
            </a:pPr>
            <a:r>
              <a:rPr lang="pt-BR" altLang="en-US" sz="2652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2</a:t>
            </a:r>
            <a:r>
              <a:rPr lang="pt-BR" altLang="en-US" sz="2652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652" dirty="0"/>
              <a:t>Titulação acadêmica, instituição, Campus, bolsista (se for, informar o tipo de bolsa), contato: xxxx@uffs.edu.br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3D54E95-C632-27B2-DBA5-F7C84E607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244" y="16494919"/>
            <a:ext cx="12917379" cy="4434488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8046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2EAA4BCC-C7A4-EFF5-C4F2-4144F9AB6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80811" y="20951965"/>
            <a:ext cx="3629845" cy="4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368">
                <a:latin typeface="Times New Roman" panose="02020603050405020304" pitchFamily="18" charset="0"/>
              </a:rPr>
              <a:t>Figura 4. Legenda da figura 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DD23B764-A203-D646-44EA-E92E9A6A8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4060" y="29798802"/>
            <a:ext cx="5138232" cy="3368347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8046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F96239E1-F2CB-459C-A4FA-AE49584AB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8124" y="29798802"/>
            <a:ext cx="6255499" cy="3368347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8046"/>
          </a:p>
        </p:txBody>
      </p:sp>
      <p:sp>
        <p:nvSpPr>
          <p:cNvPr id="3083" name="Text Box 11">
            <a:extLst>
              <a:ext uri="{FF2B5EF4-FFF2-40B4-BE49-F238E27FC236}">
                <a16:creationId xmlns:a16="http://schemas.microsoft.com/office/drawing/2014/main" id="{F9D0FCFB-4DC9-F500-E123-35994D5D4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2857" y="33135570"/>
            <a:ext cx="3629845" cy="4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368">
                <a:latin typeface="Times New Roman" panose="02020603050405020304" pitchFamily="18" charset="0"/>
              </a:rPr>
              <a:t>Figura 5. Legenda da figura </a:t>
            </a: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3CDE3478-B4CD-B599-BCED-EAD321C9B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6920" y="33272410"/>
            <a:ext cx="3629845" cy="4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5251" tIns="44330" rIns="85251" bIns="4433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en-US" sz="2368">
                <a:latin typeface="Times New Roman" panose="02020603050405020304" pitchFamily="18" charset="0"/>
              </a:rPr>
              <a:t>Figura 6. Legenda da figura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2F4A071-FAF6-9611-63B5-B1BE2CA6C1DE}"/>
              </a:ext>
            </a:extLst>
          </p:cNvPr>
          <p:cNvSpPr txBox="1"/>
          <p:nvPr/>
        </p:nvSpPr>
        <p:spPr>
          <a:xfrm>
            <a:off x="17174060" y="40207380"/>
            <a:ext cx="1311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APOIO:														                                               ORGANIZAÇÃO: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6244" y="40686683"/>
            <a:ext cx="13484565" cy="156100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1E26506-104F-0FAB-A007-720CB65359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822" b="13773"/>
          <a:stretch/>
        </p:blipFill>
        <p:spPr>
          <a:xfrm>
            <a:off x="8325894" y="162833"/>
            <a:ext cx="15887790" cy="643471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4FDD493-2DE1-8447-699E-5BB571B7B933}"/>
              </a:ext>
            </a:extLst>
          </p:cNvPr>
          <p:cNvSpPr/>
          <p:nvPr/>
        </p:nvSpPr>
        <p:spPr>
          <a:xfrm>
            <a:off x="17196244" y="9549839"/>
            <a:ext cx="2245175" cy="176320"/>
          </a:xfrm>
          <a:prstGeom prst="rect">
            <a:avLst/>
          </a:prstGeom>
          <a:solidFill>
            <a:srgbClr val="005E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371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822</Words>
  <Application>Microsoft Office PowerPoint</Application>
  <PresentationFormat>Personalizar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Md BT</vt:lpstr>
      <vt:lpstr>Garamond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Gabi</cp:lastModifiedBy>
  <cp:revision>1</cp:revision>
  <dcterms:modified xsi:type="dcterms:W3CDTF">2024-12-04T13:53:28Z</dcterms:modified>
</cp:coreProperties>
</file>